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8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>
      <p:cViewPr>
        <p:scale>
          <a:sx n="46" d="100"/>
          <a:sy n="46" d="100"/>
        </p:scale>
        <p:origin x="-2056" y="-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17520" y="25679400"/>
            <a:ext cx="9875520" cy="1752600"/>
          </a:xfrm>
        </p:spPr>
        <p:txBody>
          <a:bodyPr/>
          <a:lstStyle/>
          <a:p>
            <a:fld id="{3B2ACE15-D01F-B542-8246-261721B9D0EB}" type="datetimeFigureOut">
              <a:rPr lang="en-US" smtClean="0"/>
              <a:t>3/27/24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0" y="25679400"/>
            <a:ext cx="14813280" cy="17526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0998160" y="25679400"/>
            <a:ext cx="9875520" cy="1752600"/>
          </a:xfrm>
        </p:spPr>
        <p:txBody>
          <a:bodyPr/>
          <a:lstStyle/>
          <a:p>
            <a:fld id="{39C700B4-9545-C749-87EF-D0DAD40549E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0FAEDD0-CB8C-F911-2148-3509DB35575D}"/>
              </a:ext>
            </a:extLst>
          </p:cNvPr>
          <p:cNvSpPr/>
          <p:nvPr userDrawn="1"/>
        </p:nvSpPr>
        <p:spPr>
          <a:xfrm>
            <a:off x="1" y="27940000"/>
            <a:ext cx="43891200" cy="4978400"/>
          </a:xfrm>
          <a:prstGeom prst="rect">
            <a:avLst/>
          </a:prstGeom>
          <a:solidFill>
            <a:srgbClr val="1E5288"/>
          </a:solidFill>
          <a:ln>
            <a:solidFill>
              <a:srgbClr val="008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Proxima Nova Cond" panose="02000506030000020004" pitchFamily="2" charset="0"/>
            </a:endParaRP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DC3E3DE5-7398-0ED3-65C0-5F16813E04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49810" y="28943300"/>
            <a:ext cx="10624430" cy="320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838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ACE15-D01F-B542-8246-261721B9D0EB}" type="datetimeFigureOut">
              <a:rPr lang="en-US" smtClean="0"/>
              <a:t>3/27/24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700B4-9545-C749-87EF-D0DAD4054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35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ACE15-D01F-B542-8246-261721B9D0EB}" type="datetimeFigureOut">
              <a:rPr lang="en-US" smtClean="0"/>
              <a:t>3/27/24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700B4-9545-C749-87EF-D0DAD4054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692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ACE15-D01F-B542-8246-261721B9D0EB}" type="datetimeFigureOut">
              <a:rPr lang="en-US" smtClean="0"/>
              <a:t>3/27/24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700B4-9545-C749-87EF-D0DAD4054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15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>
                    <a:tint val="82000"/>
                  </a:schemeClr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82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82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ACE15-D01F-B542-8246-261721B9D0EB}" type="datetimeFigureOut">
              <a:rPr lang="en-US" smtClean="0"/>
              <a:t>3/27/24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700B4-9545-C749-87EF-D0DAD4054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125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ACE15-D01F-B542-8246-261721B9D0EB}" type="datetimeFigureOut">
              <a:rPr lang="en-US" smtClean="0"/>
              <a:t>3/27/24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700B4-9545-C749-87EF-D0DAD4054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643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ACE15-D01F-B542-8246-261721B9D0EB}" type="datetimeFigureOut">
              <a:rPr lang="en-US" smtClean="0"/>
              <a:t>3/27/24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700B4-9545-C749-87EF-D0DAD4054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555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ACE15-D01F-B542-8246-261721B9D0EB}" type="datetimeFigureOut">
              <a:rPr lang="en-US" smtClean="0"/>
              <a:t>3/27/24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700B4-9545-C749-87EF-D0DAD4054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998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ACE15-D01F-B542-8246-261721B9D0EB}" type="datetimeFigureOut">
              <a:rPr lang="en-US" smtClean="0"/>
              <a:t>3/27/24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700B4-9545-C749-87EF-D0DAD4054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67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ACE15-D01F-B542-8246-261721B9D0EB}" type="datetimeFigureOut">
              <a:rPr lang="en-US" smtClean="0"/>
              <a:t>3/27/24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700B4-9545-C749-87EF-D0DAD4054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740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ACE15-D01F-B542-8246-261721B9D0EB}" type="datetimeFigureOut">
              <a:rPr lang="en-US" smtClean="0"/>
              <a:t>3/27/24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700B4-9545-C749-87EF-D0DAD4054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466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 b="0" i="0">
                <a:solidFill>
                  <a:schemeClr val="tx1">
                    <a:tint val="82000"/>
                  </a:schemeClr>
                </a:solidFill>
                <a:latin typeface="Proxima Nova Cond" panose="02000506030000020004" pitchFamily="2" charset="0"/>
              </a:defRPr>
            </a:lvl1pPr>
          </a:lstStyle>
          <a:p>
            <a:fld id="{3B2ACE15-D01F-B542-8246-261721B9D0EB}" type="datetimeFigureOut">
              <a:rPr lang="en-US" smtClean="0"/>
              <a:pPr/>
              <a:t>3/27/24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 b="0" i="0">
                <a:solidFill>
                  <a:schemeClr val="tx1">
                    <a:tint val="82000"/>
                  </a:schemeClr>
                </a:solidFill>
                <a:latin typeface="Proxima Nova Cond" panose="02000506030000020004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 b="0" i="0">
                <a:solidFill>
                  <a:schemeClr val="tx1">
                    <a:tint val="82000"/>
                  </a:schemeClr>
                </a:solidFill>
                <a:latin typeface="Proxima Nova Cond" panose="02000506030000020004" pitchFamily="2" charset="0"/>
              </a:defRPr>
            </a:lvl1pPr>
          </a:lstStyle>
          <a:p>
            <a:fld id="{39C700B4-9545-C749-87EF-D0DAD40549E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19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b="0" i="0" kern="1200">
          <a:solidFill>
            <a:schemeClr val="tx1"/>
          </a:solidFill>
          <a:latin typeface="Proxima Nova" panose="02000506030000020004" pitchFamily="2" charset="0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b="0" i="0" kern="1200">
          <a:solidFill>
            <a:schemeClr val="tx1"/>
          </a:solidFill>
          <a:latin typeface="Proxima Nova Cond" panose="02000506030000020004" pitchFamily="2" charset="0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b="0" i="0" kern="1200">
          <a:solidFill>
            <a:schemeClr val="tx1"/>
          </a:solidFill>
          <a:latin typeface="Proxima Nova Cond" panose="02000506030000020004" pitchFamily="2" charset="0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b="0" i="0" kern="1200">
          <a:solidFill>
            <a:schemeClr val="tx1"/>
          </a:solidFill>
          <a:latin typeface="Proxima Nova Cond" panose="02000506030000020004" pitchFamily="2" charset="0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b="0" i="0" kern="1200">
          <a:solidFill>
            <a:schemeClr val="tx1"/>
          </a:solidFill>
          <a:latin typeface="Proxima Nova Cond" panose="02000506030000020004" pitchFamily="2" charset="0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b="0" i="0" kern="1200">
          <a:solidFill>
            <a:schemeClr val="tx1"/>
          </a:solidFill>
          <a:latin typeface="Proxima Nova Cond" panose="02000506030000020004" pitchFamily="2" charset="0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64073BA-9A73-022F-2BEC-2C894510371F}"/>
              </a:ext>
            </a:extLst>
          </p:cNvPr>
          <p:cNvSpPr txBox="1">
            <a:spLocks/>
          </p:cNvSpPr>
          <p:nvPr/>
        </p:nvSpPr>
        <p:spPr>
          <a:xfrm>
            <a:off x="1974585" y="1791152"/>
            <a:ext cx="39942030" cy="232364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438912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6000" b="1" i="0" u="sng" kern="1200" spc="300">
                <a:solidFill>
                  <a:schemeClr val="tx1"/>
                </a:solidFill>
                <a:latin typeface="Proxima Nova Cond Extrabold" panose="02000506030000020004" pitchFamily="2" charset="0"/>
                <a:ea typeface="+mj-ea"/>
                <a:cs typeface="+mj-cs"/>
              </a:defRPr>
            </a:lvl1pPr>
          </a:lstStyle>
          <a:p>
            <a:r>
              <a:rPr lang="en-US" sz="12000" u="none" dirty="0"/>
              <a:t>Title</a:t>
            </a:r>
          </a:p>
          <a:p>
            <a:r>
              <a:rPr lang="en-US" sz="3600" b="0" u="none" dirty="0"/>
              <a:t>Authors &amp; Affiliations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A04FAA9-BD25-F3D9-E3B7-6CAC72934F12}"/>
              </a:ext>
            </a:extLst>
          </p:cNvPr>
          <p:cNvGrpSpPr/>
          <p:nvPr/>
        </p:nvGrpSpPr>
        <p:grpSpPr>
          <a:xfrm>
            <a:off x="3017520" y="5945605"/>
            <a:ext cx="39044880" cy="1625600"/>
            <a:chOff x="3017520" y="5945605"/>
            <a:chExt cx="39044880" cy="162560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705DCE2-480E-37C6-D809-FA79160D46AF}"/>
                </a:ext>
              </a:extLst>
            </p:cNvPr>
            <p:cNvSpPr/>
            <p:nvPr/>
          </p:nvSpPr>
          <p:spPr>
            <a:xfrm>
              <a:off x="3017520" y="5945605"/>
              <a:ext cx="11968480" cy="1625600"/>
            </a:xfrm>
            <a:prstGeom prst="rect">
              <a:avLst/>
            </a:prstGeom>
            <a:solidFill>
              <a:srgbClr val="378DBD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itle 1">
              <a:extLst>
                <a:ext uri="{FF2B5EF4-FFF2-40B4-BE49-F238E27FC236}">
                  <a16:creationId xmlns:a16="http://schemas.microsoft.com/office/drawing/2014/main" id="{128BF4A3-189B-2A87-10B3-209890D0ACC8}"/>
                </a:ext>
              </a:extLst>
            </p:cNvPr>
            <p:cNvSpPr txBox="1">
              <a:spLocks/>
            </p:cNvSpPr>
            <p:nvPr/>
          </p:nvSpPr>
          <p:spPr>
            <a:xfrm>
              <a:off x="3340100" y="6390119"/>
              <a:ext cx="11198860" cy="683343"/>
            </a:xfrm>
            <a:prstGeom prst="rect">
              <a:avLst/>
            </a:prstGeom>
            <a:ln>
              <a:noFill/>
            </a:ln>
          </p:spPr>
          <p:txBody>
            <a:bodyPr anchor="t">
              <a:normAutofit fontScale="92500" lnSpcReduction="10000"/>
            </a:bodyPr>
            <a:lstStyle>
              <a:lvl1pPr algn="ctr" defTabSz="4389120" rtl="0" eaLnBrk="1" latinLnBrk="0" hangingPunct="1">
                <a:lnSpc>
                  <a:spcPct val="100000"/>
                </a:lnSpc>
                <a:spcBef>
                  <a:spcPct val="0"/>
                </a:spcBef>
                <a:buNone/>
                <a:defRPr sz="4500" b="1" i="0" u="none" kern="1200" spc="300">
                  <a:solidFill>
                    <a:schemeClr val="bg1"/>
                  </a:solidFill>
                  <a:latin typeface="Proxima Nova Cond Extrabold" panose="02000506030000020004" pitchFamily="2" charset="0"/>
                  <a:ea typeface="+mj-ea"/>
                  <a:cs typeface="+mj-cs"/>
                </a:defRPr>
              </a:lvl1pPr>
            </a:lstStyle>
            <a:p>
              <a:r>
                <a:rPr lang="en-US" dirty="0"/>
                <a:t>ABSTRACT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AF7508F-50AE-79D1-5278-FAFD5849999F}"/>
                </a:ext>
              </a:extLst>
            </p:cNvPr>
            <p:cNvSpPr/>
            <p:nvPr/>
          </p:nvSpPr>
          <p:spPr>
            <a:xfrm>
              <a:off x="16555720" y="5945605"/>
              <a:ext cx="11968480" cy="1625600"/>
            </a:xfrm>
            <a:prstGeom prst="rect">
              <a:avLst/>
            </a:prstGeom>
            <a:solidFill>
              <a:srgbClr val="378DBD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5F00A4D-2821-208A-1302-B7766F91D42F}"/>
                </a:ext>
              </a:extLst>
            </p:cNvPr>
            <p:cNvSpPr/>
            <p:nvPr/>
          </p:nvSpPr>
          <p:spPr>
            <a:xfrm>
              <a:off x="30093920" y="5945605"/>
              <a:ext cx="11968480" cy="1625600"/>
            </a:xfrm>
            <a:prstGeom prst="rect">
              <a:avLst/>
            </a:prstGeom>
            <a:solidFill>
              <a:srgbClr val="378DBD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itle 1">
              <a:extLst>
                <a:ext uri="{FF2B5EF4-FFF2-40B4-BE49-F238E27FC236}">
                  <a16:creationId xmlns:a16="http://schemas.microsoft.com/office/drawing/2014/main" id="{1391AF85-6C28-9837-344F-6D8B75EEA7D6}"/>
                </a:ext>
              </a:extLst>
            </p:cNvPr>
            <p:cNvSpPr txBox="1">
              <a:spLocks/>
            </p:cNvSpPr>
            <p:nvPr/>
          </p:nvSpPr>
          <p:spPr>
            <a:xfrm>
              <a:off x="16967200" y="6390119"/>
              <a:ext cx="11198860" cy="683343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 fontScale="92500" lnSpcReduction="10000"/>
            </a:bodyPr>
            <a:lstStyle>
              <a:lvl1pPr algn="ctr" defTabSz="4389120" rtl="0" eaLnBrk="1" latinLnBrk="0" hangingPunct="1">
                <a:lnSpc>
                  <a:spcPct val="100000"/>
                </a:lnSpc>
                <a:spcBef>
                  <a:spcPct val="0"/>
                </a:spcBef>
                <a:buNone/>
                <a:defRPr sz="6000" b="1" i="0" u="none" kern="1200" spc="300">
                  <a:solidFill>
                    <a:schemeClr val="bg1"/>
                  </a:solidFill>
                  <a:latin typeface="Proxima Nova Cond Extrabold" panose="02000506030000020004" pitchFamily="2" charset="0"/>
                  <a:ea typeface="+mj-ea"/>
                  <a:cs typeface="+mj-cs"/>
                </a:defRPr>
              </a:lvl1pPr>
            </a:lstStyle>
            <a:p>
              <a:r>
                <a:rPr lang="en-US" sz="4500" dirty="0"/>
                <a:t>METHODS</a:t>
              </a:r>
            </a:p>
          </p:txBody>
        </p:sp>
        <p:sp>
          <p:nvSpPr>
            <p:cNvPr id="10" name="Title 1">
              <a:extLst>
                <a:ext uri="{FF2B5EF4-FFF2-40B4-BE49-F238E27FC236}">
                  <a16:creationId xmlns:a16="http://schemas.microsoft.com/office/drawing/2014/main" id="{F977E7C8-2EC9-C4A8-73B1-991C66F0EB40}"/>
                </a:ext>
              </a:extLst>
            </p:cNvPr>
            <p:cNvSpPr txBox="1">
              <a:spLocks/>
            </p:cNvSpPr>
            <p:nvPr/>
          </p:nvSpPr>
          <p:spPr>
            <a:xfrm>
              <a:off x="30998160" y="6048447"/>
              <a:ext cx="10474960" cy="683343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Autofit/>
            </a:bodyPr>
            <a:lstStyle>
              <a:lvl1pPr algn="ctr" defTabSz="4389120" rtl="0" eaLnBrk="1" latinLnBrk="0" hangingPunct="1">
                <a:lnSpc>
                  <a:spcPct val="100000"/>
                </a:lnSpc>
                <a:spcBef>
                  <a:spcPct val="0"/>
                </a:spcBef>
                <a:buNone/>
                <a:defRPr sz="6000" b="1" i="0" u="sng" kern="1200" spc="300">
                  <a:solidFill>
                    <a:schemeClr val="tx1"/>
                  </a:solidFill>
                  <a:latin typeface="Proxima Nova Cond Extrabold" panose="02000506030000020004" pitchFamily="2" charset="0"/>
                  <a:ea typeface="+mj-ea"/>
                  <a:cs typeface="+mj-cs"/>
                </a:defRPr>
              </a:lvl1pPr>
            </a:lstStyle>
            <a:p>
              <a:r>
                <a:rPr lang="en-US" sz="4500" u="none" dirty="0">
                  <a:solidFill>
                    <a:schemeClr val="bg1"/>
                  </a:solidFill>
                </a:rPr>
                <a:t>CONCLUSIONS &amp; IMPLICATIONS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C317718-D132-EBA6-3870-19B4223A5A88}"/>
              </a:ext>
            </a:extLst>
          </p:cNvPr>
          <p:cNvGrpSpPr/>
          <p:nvPr/>
        </p:nvGrpSpPr>
        <p:grpSpPr>
          <a:xfrm>
            <a:off x="3017520" y="16564926"/>
            <a:ext cx="11968480" cy="1625600"/>
            <a:chOff x="3169920" y="14837726"/>
            <a:chExt cx="11968480" cy="16256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1050DA2-1025-22EC-4E94-423334BD5822}"/>
                </a:ext>
              </a:extLst>
            </p:cNvPr>
            <p:cNvSpPr/>
            <p:nvPr userDrawn="1"/>
          </p:nvSpPr>
          <p:spPr>
            <a:xfrm>
              <a:off x="3169920" y="14837726"/>
              <a:ext cx="11968480" cy="1625600"/>
            </a:xfrm>
            <a:prstGeom prst="rect">
              <a:avLst/>
            </a:prstGeom>
            <a:solidFill>
              <a:srgbClr val="378DBD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itle 1">
              <a:extLst>
                <a:ext uri="{FF2B5EF4-FFF2-40B4-BE49-F238E27FC236}">
                  <a16:creationId xmlns:a16="http://schemas.microsoft.com/office/drawing/2014/main" id="{83C63CDE-9547-1C7C-D694-B26E375FDA3B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3402330" y="15223188"/>
              <a:ext cx="11198860" cy="68334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 anchor="t">
              <a:noAutofit/>
            </a:bodyPr>
            <a:lstStyle>
              <a:lvl1pPr algn="ctr" defTabSz="4389120" rtl="0" eaLnBrk="1" latinLnBrk="0" hangingPunct="1">
                <a:lnSpc>
                  <a:spcPct val="100000"/>
                </a:lnSpc>
                <a:spcBef>
                  <a:spcPct val="0"/>
                </a:spcBef>
                <a:buNone/>
                <a:defRPr sz="4500" b="1" i="0" u="none" kern="1200" spc="300">
                  <a:solidFill>
                    <a:schemeClr val="bg1"/>
                  </a:solidFill>
                  <a:latin typeface="Proxima Nova Cond Extrabold" panose="02000506030000020004" pitchFamily="2" charset="0"/>
                  <a:ea typeface="+mj-ea"/>
                  <a:cs typeface="+mj-cs"/>
                </a:defRPr>
              </a:lvl1pPr>
            </a:lstStyle>
            <a:p>
              <a:r>
                <a:rPr lang="en-US" sz="4500" dirty="0"/>
                <a:t>BACKGROUND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C6BBBDA-FC6E-84F0-3E4B-344F1E3B1F35}"/>
              </a:ext>
            </a:extLst>
          </p:cNvPr>
          <p:cNvGrpSpPr/>
          <p:nvPr/>
        </p:nvGrpSpPr>
        <p:grpSpPr>
          <a:xfrm>
            <a:off x="16631922" y="16564926"/>
            <a:ext cx="11968480" cy="1625600"/>
            <a:chOff x="16733522" y="14888526"/>
            <a:chExt cx="11968480" cy="162560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2C6DB37-6EC0-9E0A-3748-8BAF5603DB8D}"/>
                </a:ext>
              </a:extLst>
            </p:cNvPr>
            <p:cNvSpPr/>
            <p:nvPr userDrawn="1"/>
          </p:nvSpPr>
          <p:spPr>
            <a:xfrm>
              <a:off x="16733522" y="14888526"/>
              <a:ext cx="11968480" cy="1625600"/>
            </a:xfrm>
            <a:prstGeom prst="rect">
              <a:avLst/>
            </a:prstGeom>
            <a:solidFill>
              <a:srgbClr val="378DBD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itle 1">
              <a:extLst>
                <a:ext uri="{FF2B5EF4-FFF2-40B4-BE49-F238E27FC236}">
                  <a16:creationId xmlns:a16="http://schemas.microsoft.com/office/drawing/2014/main" id="{324A5899-A306-0A98-4251-5E2C8953E54E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6965932" y="15273988"/>
              <a:ext cx="11198860" cy="68334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 anchor="t">
              <a:noAutofit/>
            </a:bodyPr>
            <a:lstStyle>
              <a:lvl1pPr algn="ctr" defTabSz="4389120" rtl="0" eaLnBrk="1" latinLnBrk="0" hangingPunct="1">
                <a:lnSpc>
                  <a:spcPct val="100000"/>
                </a:lnSpc>
                <a:spcBef>
                  <a:spcPct val="0"/>
                </a:spcBef>
                <a:buNone/>
                <a:defRPr sz="4500" b="1" i="0" u="none" kern="1200" spc="300">
                  <a:solidFill>
                    <a:schemeClr val="bg1"/>
                  </a:solidFill>
                  <a:latin typeface="Proxima Nova Cond Extrabold" panose="02000506030000020004" pitchFamily="2" charset="0"/>
                  <a:ea typeface="+mj-ea"/>
                  <a:cs typeface="+mj-cs"/>
                </a:defRPr>
              </a:lvl1pPr>
            </a:lstStyle>
            <a:p>
              <a:r>
                <a:rPr lang="en-US" sz="4500" dirty="0"/>
                <a:t>RESULTS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661A7CA-D912-5A76-5078-66B384A6A389}"/>
              </a:ext>
            </a:extLst>
          </p:cNvPr>
          <p:cNvGrpSpPr/>
          <p:nvPr/>
        </p:nvGrpSpPr>
        <p:grpSpPr>
          <a:xfrm>
            <a:off x="30093920" y="16564926"/>
            <a:ext cx="11968480" cy="1625600"/>
            <a:chOff x="3169920" y="14837726"/>
            <a:chExt cx="11968480" cy="1625600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AB05C0CC-0E0B-5B00-A510-D082D7434DD3}"/>
                </a:ext>
              </a:extLst>
            </p:cNvPr>
            <p:cNvSpPr/>
            <p:nvPr userDrawn="1"/>
          </p:nvSpPr>
          <p:spPr>
            <a:xfrm>
              <a:off x="3169920" y="14837726"/>
              <a:ext cx="11968480" cy="1625600"/>
            </a:xfrm>
            <a:prstGeom prst="rect">
              <a:avLst/>
            </a:prstGeom>
            <a:solidFill>
              <a:srgbClr val="378DBD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itle 1">
              <a:extLst>
                <a:ext uri="{FF2B5EF4-FFF2-40B4-BE49-F238E27FC236}">
                  <a16:creationId xmlns:a16="http://schemas.microsoft.com/office/drawing/2014/main" id="{97FBFBFC-D559-8742-0BE4-648ED781F1E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3402330" y="15223188"/>
              <a:ext cx="11198860" cy="68334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 anchor="t">
              <a:noAutofit/>
            </a:bodyPr>
            <a:lstStyle>
              <a:lvl1pPr algn="ctr" defTabSz="4389120" rtl="0" eaLnBrk="1" latinLnBrk="0" hangingPunct="1">
                <a:lnSpc>
                  <a:spcPct val="100000"/>
                </a:lnSpc>
                <a:spcBef>
                  <a:spcPct val="0"/>
                </a:spcBef>
                <a:buNone/>
                <a:defRPr sz="4500" b="1" i="0" u="none" kern="1200" spc="300">
                  <a:solidFill>
                    <a:schemeClr val="bg1"/>
                  </a:solidFill>
                  <a:latin typeface="Proxima Nova Cond Extrabold" panose="02000506030000020004" pitchFamily="2" charset="0"/>
                  <a:ea typeface="+mj-ea"/>
                  <a:cs typeface="+mj-cs"/>
                </a:defRPr>
              </a:lvl1pPr>
            </a:lstStyle>
            <a:p>
              <a:r>
                <a:rPr lang="en-US" sz="4500" dirty="0"/>
                <a:t>ACKNOWLEDGEMENTS</a:t>
              </a:r>
            </a:p>
          </p:txBody>
        </p:sp>
      </p:grpSp>
      <p:sp>
        <p:nvSpPr>
          <p:cNvPr id="25" name="TextBox 11">
            <a:extLst>
              <a:ext uri="{FF2B5EF4-FFF2-40B4-BE49-F238E27FC236}">
                <a16:creationId xmlns:a16="http://schemas.microsoft.com/office/drawing/2014/main" id="{A7C9ECB2-5104-AC7A-FDCA-017095DF4B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87600" y="30357805"/>
            <a:ext cx="13716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" panose="02000506030000020004" pitchFamily="2" charset="0"/>
              </a:rPr>
              <a:t>The authors thank …. FUNDERS / ADVISORS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" panose="02000506030000020004" pitchFamily="2" charset="0"/>
              </a:rPr>
              <a:t>The authors acknowledge funding from the Frances McClelland Institute for Children, Youth, and Families.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F47223FD-F300-094F-0BE3-F9FDD75913E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306" r="2306"/>
          <a:stretch/>
        </p:blipFill>
        <p:spPr>
          <a:xfrm>
            <a:off x="38163161" y="29545184"/>
            <a:ext cx="2666999" cy="2666999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5EE54FF3-6BC9-50C7-7F34-868D36BD9EF8}"/>
              </a:ext>
            </a:extLst>
          </p:cNvPr>
          <p:cNvSpPr txBox="1"/>
          <p:nvPr/>
        </p:nvSpPr>
        <p:spPr>
          <a:xfrm>
            <a:off x="36235640" y="28405955"/>
            <a:ext cx="66865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Proxima Nova" panose="02000506030000020004" pitchFamily="2" charset="0"/>
              </a:rPr>
              <a:t>A PDF version of this academic poster is available at: </a:t>
            </a:r>
            <a:r>
              <a:rPr lang="en-US" sz="2400" dirty="0" err="1">
                <a:solidFill>
                  <a:schemeClr val="bg1"/>
                </a:solidFill>
                <a:latin typeface="Proxima Nova" panose="02000506030000020004" pitchFamily="2" charset="0"/>
              </a:rPr>
              <a:t>fmi.arizona.edu</a:t>
            </a:r>
            <a:r>
              <a:rPr lang="en-US" sz="2400" dirty="0">
                <a:solidFill>
                  <a:schemeClr val="bg1"/>
                </a:solidFill>
                <a:latin typeface="Proxima Nova" panose="02000506030000020004" pitchFamily="2" charset="0"/>
              </a:rPr>
              <a:t>/</a:t>
            </a:r>
            <a:r>
              <a:rPr lang="en-US" sz="2400" dirty="0" err="1">
                <a:solidFill>
                  <a:schemeClr val="bg1"/>
                </a:solidFill>
                <a:latin typeface="Proxima Nova" panose="02000506030000020004" pitchFamily="2" charset="0"/>
              </a:rPr>
              <a:t>fmi</a:t>
            </a:r>
            <a:r>
              <a:rPr lang="en-US" sz="2400" dirty="0">
                <a:solidFill>
                  <a:schemeClr val="bg1"/>
                </a:solidFill>
                <a:latin typeface="Proxima Nova" panose="02000506030000020004" pitchFamily="2" charset="0"/>
              </a:rPr>
              <a:t>-posters</a:t>
            </a:r>
          </a:p>
        </p:txBody>
      </p:sp>
    </p:spTree>
    <p:extLst>
      <p:ext uri="{BB962C8B-B14F-4D97-AF65-F5344CB8AC3E}">
        <p14:creationId xmlns:p14="http://schemas.microsoft.com/office/powerpoint/2010/main" val="1680070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24HECL_FMI Poster Template" id="{39EB16D6-4BA4-2B45-BAA6-0C8E62959CFE}" vid="{FB1F0038-0EB9-0B4D-AB97-307DF308CFA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</TotalTime>
  <Words>54</Words>
  <Application>Microsoft Macintosh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Proxima Nova</vt:lpstr>
      <vt:lpstr>Proxima Nova Cond</vt:lpstr>
      <vt:lpstr>Proxima Nova Cond Extrabold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Vasko, Jennifer - (jvasko)</dc:creator>
  <cp:lastModifiedBy>Levario, Bianca A - (basolis2)</cp:lastModifiedBy>
  <cp:revision>6</cp:revision>
  <dcterms:created xsi:type="dcterms:W3CDTF">2024-03-04T19:14:08Z</dcterms:created>
  <dcterms:modified xsi:type="dcterms:W3CDTF">2024-03-27T21:19:39Z</dcterms:modified>
</cp:coreProperties>
</file>